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65" r:id="rId2"/>
    <p:sldId id="262" r:id="rId3"/>
    <p:sldId id="256" r:id="rId4"/>
    <p:sldId id="263" r:id="rId5"/>
    <p:sldId id="266" r:id="rId6"/>
    <p:sldId id="264" r:id="rId7"/>
    <p:sldId id="257" r:id="rId8"/>
    <p:sldId id="258" r:id="rId9"/>
    <p:sldId id="259" r:id="rId10"/>
    <p:sldId id="260" r:id="rId11"/>
    <p:sldId id="261" r:id="rId1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99"/>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409" autoAdjust="0"/>
    <p:restoredTop sz="94660"/>
  </p:normalViewPr>
  <p:slideViewPr>
    <p:cSldViewPr>
      <p:cViewPr varScale="1">
        <p:scale>
          <a:sx n="103" d="100"/>
          <a:sy n="103" d="100"/>
        </p:scale>
        <p:origin x="-24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CD89C342-CC01-4A23-8B5A-13E837CA18E1}" type="datetimeFigureOut">
              <a:rPr lang="es-ES" smtClean="0"/>
              <a:t>03/12/2014</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66AD55BD-928A-41F2-B72E-D2A827A9FBD5}" type="slidenum">
              <a:rPr lang="es-ES" smtClean="0"/>
              <a:t>‹Nº›</a:t>
            </a:fld>
            <a:endParaRPr lang="es-E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CD89C342-CC01-4A23-8B5A-13E837CA18E1}" type="datetimeFigureOut">
              <a:rPr lang="es-ES" smtClean="0"/>
              <a:t>03/12/2014</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66AD55BD-928A-41F2-B72E-D2A827A9FBD5}" type="slidenum">
              <a:rPr lang="es-ES" smtClean="0"/>
              <a:t>‹Nº›</a:t>
            </a:fld>
            <a:endParaRPr lang="es-E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CD89C342-CC01-4A23-8B5A-13E837CA18E1}" type="datetimeFigureOut">
              <a:rPr lang="es-ES" smtClean="0"/>
              <a:t>03/12/2014</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66AD55BD-928A-41F2-B72E-D2A827A9FBD5}" type="slidenum">
              <a:rPr lang="es-ES" smtClean="0"/>
              <a:t>‹Nº›</a:t>
            </a:fld>
            <a:endParaRPr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CD89C342-CC01-4A23-8B5A-13E837CA18E1}" type="datetimeFigureOut">
              <a:rPr lang="es-ES" smtClean="0"/>
              <a:t>03/12/2014</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66AD55BD-928A-41F2-B72E-D2A827A9FBD5}" type="slidenum">
              <a:rPr lang="es-ES" smtClean="0"/>
              <a:t>‹Nº›</a:t>
            </a:fld>
            <a:endParaRPr lang="es-E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CD89C342-CC01-4A23-8B5A-13E837CA18E1}" type="datetimeFigureOut">
              <a:rPr lang="es-ES" smtClean="0"/>
              <a:t>03/12/2014</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66AD55BD-928A-41F2-B72E-D2A827A9FBD5}" type="slidenum">
              <a:rPr lang="es-ES" smtClean="0"/>
              <a:t>‹Nº›</a:t>
            </a:fld>
            <a:endParaRPr lang="es-E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CD89C342-CC01-4A23-8B5A-13E837CA18E1}" type="datetimeFigureOut">
              <a:rPr lang="es-ES" smtClean="0"/>
              <a:t>03/12/2014</a:t>
            </a:fld>
            <a:endParaRPr lang="es-ES" dirty="0"/>
          </a:p>
        </p:txBody>
      </p:sp>
      <p:sp>
        <p:nvSpPr>
          <p:cNvPr id="6" name="Footer Placeholder 5"/>
          <p:cNvSpPr>
            <a:spLocks noGrp="1"/>
          </p:cNvSpPr>
          <p:nvPr>
            <p:ph type="ftr" sz="quarter" idx="11"/>
          </p:nvPr>
        </p:nvSpPr>
        <p:spPr/>
        <p:txBody>
          <a:bodyPr/>
          <a:lstStyle/>
          <a:p>
            <a:endParaRPr lang="es-ES" dirty="0"/>
          </a:p>
        </p:txBody>
      </p:sp>
      <p:sp>
        <p:nvSpPr>
          <p:cNvPr id="7" name="Slide Number Placeholder 6"/>
          <p:cNvSpPr>
            <a:spLocks noGrp="1"/>
          </p:cNvSpPr>
          <p:nvPr>
            <p:ph type="sldNum" sz="quarter" idx="12"/>
          </p:nvPr>
        </p:nvSpPr>
        <p:spPr/>
        <p:txBody>
          <a:bodyPr/>
          <a:lstStyle/>
          <a:p>
            <a:fld id="{66AD55BD-928A-41F2-B72E-D2A827A9FBD5}" type="slidenum">
              <a:rPr lang="es-ES" smtClean="0"/>
              <a:t>‹Nº›</a:t>
            </a:fld>
            <a:endParaRPr lang="es-E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Date Placeholder 6"/>
          <p:cNvSpPr>
            <a:spLocks noGrp="1"/>
          </p:cNvSpPr>
          <p:nvPr>
            <p:ph type="dt" sz="half" idx="10"/>
          </p:nvPr>
        </p:nvSpPr>
        <p:spPr/>
        <p:txBody>
          <a:bodyPr/>
          <a:lstStyle/>
          <a:p>
            <a:fld id="{CD89C342-CC01-4A23-8B5A-13E837CA18E1}" type="datetimeFigureOut">
              <a:rPr lang="es-ES" smtClean="0"/>
              <a:t>03/12/2014</a:t>
            </a:fld>
            <a:endParaRPr lang="es-ES" dirty="0"/>
          </a:p>
        </p:txBody>
      </p:sp>
      <p:sp>
        <p:nvSpPr>
          <p:cNvPr id="8" name="Footer Placeholder 7"/>
          <p:cNvSpPr>
            <a:spLocks noGrp="1"/>
          </p:cNvSpPr>
          <p:nvPr>
            <p:ph type="ftr" sz="quarter" idx="11"/>
          </p:nvPr>
        </p:nvSpPr>
        <p:spPr/>
        <p:txBody>
          <a:bodyPr/>
          <a:lstStyle/>
          <a:p>
            <a:endParaRPr lang="es-ES" dirty="0"/>
          </a:p>
        </p:txBody>
      </p:sp>
      <p:sp>
        <p:nvSpPr>
          <p:cNvPr id="9" name="Slide Number Placeholder 8"/>
          <p:cNvSpPr>
            <a:spLocks noGrp="1"/>
          </p:cNvSpPr>
          <p:nvPr>
            <p:ph type="sldNum" sz="quarter" idx="12"/>
          </p:nvPr>
        </p:nvSpPr>
        <p:spPr/>
        <p:txBody>
          <a:bodyPr/>
          <a:lstStyle/>
          <a:p>
            <a:fld id="{66AD55BD-928A-41F2-B72E-D2A827A9FBD5}" type="slidenum">
              <a:rPr lang="es-ES" smtClean="0"/>
              <a:t>‹Nº›</a:t>
            </a:fld>
            <a:endParaRPr lang="es-E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CD89C342-CC01-4A23-8B5A-13E837CA18E1}" type="datetimeFigureOut">
              <a:rPr lang="es-ES" smtClean="0"/>
              <a:t>03/12/2014</a:t>
            </a:fld>
            <a:endParaRPr lang="es-ES" dirty="0"/>
          </a:p>
        </p:txBody>
      </p:sp>
      <p:sp>
        <p:nvSpPr>
          <p:cNvPr id="4" name="Footer Placeholder 3"/>
          <p:cNvSpPr>
            <a:spLocks noGrp="1"/>
          </p:cNvSpPr>
          <p:nvPr>
            <p:ph type="ftr" sz="quarter" idx="11"/>
          </p:nvPr>
        </p:nvSpPr>
        <p:spPr/>
        <p:txBody>
          <a:bodyPr/>
          <a:lstStyle/>
          <a:p>
            <a:endParaRPr lang="es-ES" dirty="0"/>
          </a:p>
        </p:txBody>
      </p:sp>
      <p:sp>
        <p:nvSpPr>
          <p:cNvPr id="5" name="Slide Number Placeholder 4"/>
          <p:cNvSpPr>
            <a:spLocks noGrp="1"/>
          </p:cNvSpPr>
          <p:nvPr>
            <p:ph type="sldNum" sz="quarter" idx="12"/>
          </p:nvPr>
        </p:nvSpPr>
        <p:spPr/>
        <p:txBody>
          <a:bodyPr/>
          <a:lstStyle/>
          <a:p>
            <a:fld id="{66AD55BD-928A-41F2-B72E-D2A827A9FBD5}" type="slidenum">
              <a:rPr lang="es-ES" smtClean="0"/>
              <a:t>‹Nº›</a:t>
            </a:fld>
            <a:endParaRPr lang="es-E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89C342-CC01-4A23-8B5A-13E837CA18E1}" type="datetimeFigureOut">
              <a:rPr lang="es-ES" smtClean="0"/>
              <a:t>03/12/2014</a:t>
            </a:fld>
            <a:endParaRPr lang="es-ES" dirty="0"/>
          </a:p>
        </p:txBody>
      </p:sp>
      <p:sp>
        <p:nvSpPr>
          <p:cNvPr id="3" name="Footer Placeholder 2"/>
          <p:cNvSpPr>
            <a:spLocks noGrp="1"/>
          </p:cNvSpPr>
          <p:nvPr>
            <p:ph type="ftr" sz="quarter" idx="11"/>
          </p:nvPr>
        </p:nvSpPr>
        <p:spPr/>
        <p:txBody>
          <a:bodyPr/>
          <a:lstStyle/>
          <a:p>
            <a:endParaRPr lang="es-ES" dirty="0"/>
          </a:p>
        </p:txBody>
      </p:sp>
      <p:sp>
        <p:nvSpPr>
          <p:cNvPr id="4" name="Slide Number Placeholder 3"/>
          <p:cNvSpPr>
            <a:spLocks noGrp="1"/>
          </p:cNvSpPr>
          <p:nvPr>
            <p:ph type="sldNum" sz="quarter" idx="12"/>
          </p:nvPr>
        </p:nvSpPr>
        <p:spPr/>
        <p:txBody>
          <a:bodyPr/>
          <a:lstStyle/>
          <a:p>
            <a:fld id="{66AD55BD-928A-41F2-B72E-D2A827A9FBD5}" type="slidenum">
              <a:rPr lang="es-ES" smtClean="0"/>
              <a:t>‹Nº›</a:t>
            </a:fld>
            <a:endParaRPr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CD89C342-CC01-4A23-8B5A-13E837CA18E1}" type="datetimeFigureOut">
              <a:rPr lang="es-ES" smtClean="0"/>
              <a:t>03/12/2014</a:t>
            </a:fld>
            <a:endParaRPr lang="es-ES" dirty="0"/>
          </a:p>
        </p:txBody>
      </p:sp>
      <p:sp>
        <p:nvSpPr>
          <p:cNvPr id="6" name="Footer Placeholder 5"/>
          <p:cNvSpPr>
            <a:spLocks noGrp="1"/>
          </p:cNvSpPr>
          <p:nvPr>
            <p:ph type="ftr" sz="quarter" idx="11"/>
          </p:nvPr>
        </p:nvSpPr>
        <p:spPr/>
        <p:txBody>
          <a:bodyPr/>
          <a:lstStyle/>
          <a:p>
            <a:endParaRPr lang="es-ES" dirty="0"/>
          </a:p>
        </p:txBody>
      </p:sp>
      <p:sp>
        <p:nvSpPr>
          <p:cNvPr id="7" name="Slide Number Placeholder 6"/>
          <p:cNvSpPr>
            <a:spLocks noGrp="1"/>
          </p:cNvSpPr>
          <p:nvPr>
            <p:ph type="sldNum" sz="quarter" idx="12"/>
          </p:nvPr>
        </p:nvSpPr>
        <p:spPr/>
        <p:txBody>
          <a:bodyPr/>
          <a:lstStyle/>
          <a:p>
            <a:fld id="{66AD55BD-928A-41F2-B72E-D2A827A9FBD5}" type="slidenum">
              <a:rPr lang="es-ES" smtClean="0"/>
              <a:t>‹Nº›</a:t>
            </a:fld>
            <a:endParaRPr lang="es-ES" dirty="0"/>
          </a:p>
        </p:txBody>
      </p:sp>
      <p:sp>
        <p:nvSpPr>
          <p:cNvPr id="9" name="Content Placeholder 8"/>
          <p:cNvSpPr>
            <a:spLocks noGrp="1"/>
          </p:cNvSpPr>
          <p:nvPr>
            <p:ph sz="quarter" idx="13"/>
          </p:nvPr>
        </p:nvSpPr>
        <p:spPr>
          <a:xfrm>
            <a:off x="304800" y="381000"/>
            <a:ext cx="7772400" cy="494284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dirty="0" smtClean="0"/>
              <a:t>Haga clic en el icono para agregar una imagen</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8" name="Date Placeholder 7"/>
          <p:cNvSpPr>
            <a:spLocks noGrp="1"/>
          </p:cNvSpPr>
          <p:nvPr>
            <p:ph type="dt" sz="half" idx="10"/>
          </p:nvPr>
        </p:nvSpPr>
        <p:spPr/>
        <p:txBody>
          <a:bodyPr/>
          <a:lstStyle/>
          <a:p>
            <a:fld id="{CD89C342-CC01-4A23-8B5A-13E837CA18E1}" type="datetimeFigureOut">
              <a:rPr lang="es-ES" smtClean="0"/>
              <a:t>03/12/2014</a:t>
            </a:fld>
            <a:endParaRPr lang="es-ES" dirty="0"/>
          </a:p>
        </p:txBody>
      </p:sp>
      <p:sp>
        <p:nvSpPr>
          <p:cNvPr id="9" name="Slide Number Placeholder 8"/>
          <p:cNvSpPr>
            <a:spLocks noGrp="1"/>
          </p:cNvSpPr>
          <p:nvPr>
            <p:ph type="sldNum" sz="quarter" idx="11"/>
          </p:nvPr>
        </p:nvSpPr>
        <p:spPr/>
        <p:txBody>
          <a:bodyPr/>
          <a:lstStyle/>
          <a:p>
            <a:fld id="{66AD55BD-928A-41F2-B72E-D2A827A9FBD5}" type="slidenum">
              <a:rPr lang="es-ES" smtClean="0"/>
              <a:t>‹Nº›</a:t>
            </a:fld>
            <a:endParaRPr lang="es-ES" dirty="0"/>
          </a:p>
        </p:txBody>
      </p:sp>
      <p:sp>
        <p:nvSpPr>
          <p:cNvPr id="10" name="Footer Placeholder 9"/>
          <p:cNvSpPr>
            <a:spLocks noGrp="1"/>
          </p:cNvSpPr>
          <p:nvPr>
            <p:ph type="ftr" sz="quarter" idx="12"/>
          </p:nvPr>
        </p:nvSpPr>
        <p:spPr/>
        <p:txBody>
          <a:bodyPr/>
          <a:lstStyle/>
          <a:p>
            <a:endParaRPr lang="es-E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82001">
              <a:srgbClr val="FF9999"/>
            </a:gs>
            <a:gs pos="93000">
              <a:srgbClr val="F8B049"/>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6AD55BD-928A-41F2-B72E-D2A827A9FBD5}" type="slidenum">
              <a:rPr lang="es-ES" smtClean="0"/>
              <a:t>‹Nº›</a:t>
            </a:fld>
            <a:endParaRPr lang="es-E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s-E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CD89C342-CC01-4A23-8B5A-13E837CA18E1}" type="datetimeFigureOut">
              <a:rPr lang="es-ES" smtClean="0"/>
              <a:t>03/12/2014</a:t>
            </a:fld>
            <a:endParaRPr lang="es-E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051720" y="274638"/>
            <a:ext cx="6025480" cy="1143000"/>
          </a:xfrm>
        </p:spPr>
        <p:txBody>
          <a:bodyPr>
            <a:normAutofit/>
          </a:bodyPr>
          <a:lstStyle/>
          <a:p>
            <a:r>
              <a:rPr lang="es-ES" sz="6600" dirty="0" smtClean="0">
                <a:latin typeface="AR DECODE" pitchFamily="2" charset="0"/>
              </a:rPr>
              <a:t>    Introducción</a:t>
            </a:r>
            <a:r>
              <a:rPr lang="es-ES" sz="6000" dirty="0" smtClean="0"/>
              <a:t> </a:t>
            </a:r>
            <a:endParaRPr lang="es-ES" sz="6000" dirty="0"/>
          </a:p>
        </p:txBody>
      </p:sp>
      <p:sp>
        <p:nvSpPr>
          <p:cNvPr id="3" name="2 Marcador de contenido"/>
          <p:cNvSpPr>
            <a:spLocks noGrp="1"/>
          </p:cNvSpPr>
          <p:nvPr>
            <p:ph idx="1"/>
          </p:nvPr>
        </p:nvSpPr>
        <p:spPr>
          <a:xfrm>
            <a:off x="457200" y="1556792"/>
            <a:ext cx="3538736" cy="4844008"/>
          </a:xfrm>
          <a:noFill/>
        </p:spPr>
        <p:txBody>
          <a:bodyPr>
            <a:normAutofit fontScale="92500" lnSpcReduction="20000"/>
          </a:bodyPr>
          <a:lstStyle/>
          <a:p>
            <a:r>
              <a:rPr lang="es-ES" sz="2400" dirty="0" smtClean="0"/>
              <a:t>España es una Nación muy antigua históricamente, formada por muchos pueblos, y que en 1978 decidió regularse por medio de normas civilizadas y democráticas.</a:t>
            </a:r>
          </a:p>
          <a:p>
            <a:r>
              <a:rPr lang="es-ES" sz="2400" dirty="0" smtClean="0"/>
              <a:t>Para ello se redactó un documento que dice cómo debemos comportarnos entre nosotros y con los demás Naciones. Este documento es lo que llamamos la Constitución Española</a:t>
            </a:r>
            <a:r>
              <a:rPr lang="es-ES" sz="2800" dirty="0" smtClean="0"/>
              <a:t>.</a:t>
            </a:r>
          </a:p>
          <a:p>
            <a:pPr marL="0" indent="0">
              <a:buNone/>
            </a:pPr>
            <a:endParaRPr lang="es-ES" sz="2800" dirty="0"/>
          </a:p>
        </p:txBody>
      </p:sp>
      <p:pic>
        <p:nvPicPr>
          <p:cNvPr id="1026" name="Picture 2" descr="Páginas interior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67944" y="2996952"/>
            <a:ext cx="4200142" cy="30182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97507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708316" y="404664"/>
            <a:ext cx="3744416" cy="1015663"/>
          </a:xfrm>
          <a:prstGeom prst="rect">
            <a:avLst/>
          </a:prstGeom>
          <a:noFill/>
        </p:spPr>
        <p:txBody>
          <a:bodyPr wrap="square" rtlCol="0">
            <a:spAutoFit/>
          </a:bodyPr>
          <a:lstStyle/>
          <a:p>
            <a:r>
              <a:rPr lang="es-ES" sz="6000" dirty="0" smtClean="0">
                <a:latin typeface="AR DECODE" pitchFamily="2" charset="0"/>
              </a:rPr>
              <a:t>Articulo 39 </a:t>
            </a:r>
            <a:endParaRPr lang="es-ES" sz="6000" dirty="0">
              <a:latin typeface="AR DECODE" pitchFamily="2" charset="0"/>
            </a:endParaRPr>
          </a:p>
        </p:txBody>
      </p:sp>
      <p:sp>
        <p:nvSpPr>
          <p:cNvPr id="3" name="2 Rectángulo"/>
          <p:cNvSpPr/>
          <p:nvPr/>
        </p:nvSpPr>
        <p:spPr>
          <a:xfrm>
            <a:off x="1547664" y="1916832"/>
            <a:ext cx="6254964" cy="4093428"/>
          </a:xfrm>
          <a:prstGeom prst="rect">
            <a:avLst/>
          </a:prstGeom>
        </p:spPr>
        <p:txBody>
          <a:bodyPr wrap="square">
            <a:spAutoFit/>
          </a:bodyPr>
          <a:lstStyle/>
          <a:p>
            <a:r>
              <a:rPr lang="es-ES" sz="2000" b="1" dirty="0" smtClean="0"/>
              <a:t>1. </a:t>
            </a:r>
            <a:r>
              <a:rPr lang="es-ES" sz="2000" dirty="0" smtClean="0"/>
              <a:t>Los poderes públicos aseguran la protección social, económica y jurídica de la familia.</a:t>
            </a:r>
          </a:p>
          <a:p>
            <a:r>
              <a:rPr lang="es-ES" sz="2000" b="1" dirty="0" smtClean="0"/>
              <a:t>2. </a:t>
            </a:r>
            <a:r>
              <a:rPr lang="es-ES" sz="2000" dirty="0" smtClean="0"/>
              <a:t>Los poderes públicos aseguran, asimismo, la protección integral de los hijos, iguales éstos ante la ley con independencia de su filiación, y de las madres, cualquiera que sea su estado civil. La ley posibilitará la investigación de la paternidad.</a:t>
            </a:r>
          </a:p>
          <a:p>
            <a:r>
              <a:rPr lang="es-ES" sz="2000" b="1" dirty="0" smtClean="0"/>
              <a:t>3. </a:t>
            </a:r>
            <a:r>
              <a:rPr lang="es-ES" sz="2000" dirty="0" smtClean="0"/>
              <a:t>Los padres deben prestar asistencia de todo orden a los hijos habidos dentro o fuera del matrimonio, durante su minoría de edad y en los demás casos en que legalmente proceda.</a:t>
            </a:r>
          </a:p>
          <a:p>
            <a:r>
              <a:rPr lang="es-ES" sz="2000" b="1" dirty="0" smtClean="0"/>
              <a:t>4. </a:t>
            </a:r>
            <a:r>
              <a:rPr lang="es-ES" sz="2000" dirty="0" smtClean="0"/>
              <a:t>Los niños gozarán de la protección prevista en los acuerdos internacionales que velan por sus derechos.</a:t>
            </a:r>
            <a:endParaRPr lang="es-ES" sz="2000" dirty="0"/>
          </a:p>
        </p:txBody>
      </p:sp>
    </p:spTree>
    <p:extLst>
      <p:ext uri="{BB962C8B-B14F-4D97-AF65-F5344CB8AC3E}">
        <p14:creationId xmlns:p14="http://schemas.microsoft.com/office/powerpoint/2010/main" val="31384019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051720" y="260648"/>
            <a:ext cx="4032448" cy="1015663"/>
          </a:xfrm>
          <a:prstGeom prst="rect">
            <a:avLst/>
          </a:prstGeom>
          <a:noFill/>
        </p:spPr>
        <p:txBody>
          <a:bodyPr wrap="square" rtlCol="0">
            <a:spAutoFit/>
          </a:bodyPr>
          <a:lstStyle/>
          <a:p>
            <a:r>
              <a:rPr lang="es-ES" sz="6000" dirty="0" smtClean="0">
                <a:latin typeface="AR DECODE" pitchFamily="2" charset="0"/>
              </a:rPr>
              <a:t>Articulo 40 </a:t>
            </a:r>
            <a:endParaRPr lang="es-ES" sz="6000" dirty="0">
              <a:latin typeface="AR DECODE" pitchFamily="2" charset="0"/>
            </a:endParaRPr>
          </a:p>
        </p:txBody>
      </p:sp>
      <p:sp>
        <p:nvSpPr>
          <p:cNvPr id="3" name="2 Rectángulo"/>
          <p:cNvSpPr/>
          <p:nvPr/>
        </p:nvSpPr>
        <p:spPr>
          <a:xfrm>
            <a:off x="611560" y="1412776"/>
            <a:ext cx="7128792" cy="2862322"/>
          </a:xfrm>
          <a:prstGeom prst="rect">
            <a:avLst/>
          </a:prstGeom>
        </p:spPr>
        <p:txBody>
          <a:bodyPr wrap="square">
            <a:spAutoFit/>
          </a:bodyPr>
          <a:lstStyle/>
          <a:p>
            <a:r>
              <a:rPr lang="es-ES" b="1" dirty="0" smtClean="0"/>
              <a:t>1. </a:t>
            </a:r>
            <a:r>
              <a:rPr lang="es-ES" dirty="0" smtClean="0"/>
              <a:t>Los poderes públicos promoverán las condiciones favorables para el progreso social y económico y para una distribución de la renta regional y personal más equitativa, en el marco de una política de estabilidad económica. De manera especial realizarán una política orientada al pleno empleo.</a:t>
            </a:r>
          </a:p>
          <a:p>
            <a:r>
              <a:rPr lang="es-ES" b="1" dirty="0" smtClean="0"/>
              <a:t>2. </a:t>
            </a:r>
            <a:r>
              <a:rPr lang="es-ES" dirty="0" smtClean="0"/>
              <a:t>Asimismo, los poderes públicos fomentarán una política que garantice la formación y readaptación profesionales; velarán por la seguridad e higiene en el trabajo y garantizarán el descanso necesario, mediante la limitación de la jornada laboral, las vacaciones periódicas retribuidas y la promoción de centros adecuados.</a:t>
            </a: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0568" y="4437112"/>
            <a:ext cx="3025328" cy="2268996"/>
          </a:xfrm>
          <a:prstGeom prst="rect">
            <a:avLst/>
          </a:prstGeom>
        </p:spPr>
      </p:pic>
      <p:pic>
        <p:nvPicPr>
          <p:cNvPr id="5" name="4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99992" y="4491693"/>
            <a:ext cx="3051193" cy="2159834"/>
          </a:xfrm>
          <a:prstGeom prst="rect">
            <a:avLst/>
          </a:prstGeom>
        </p:spPr>
      </p:pic>
    </p:spTree>
    <p:extLst>
      <p:ext uri="{BB962C8B-B14F-4D97-AF65-F5344CB8AC3E}">
        <p14:creationId xmlns:p14="http://schemas.microsoft.com/office/powerpoint/2010/main" val="15774658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6000" dirty="0" smtClean="0">
                <a:latin typeface="AR DECODE" pitchFamily="2" charset="0"/>
              </a:rPr>
              <a:t>Articulo 1 </a:t>
            </a:r>
            <a:endParaRPr lang="es-ES" sz="6000" dirty="0">
              <a:latin typeface="AR DECODE" pitchFamily="2" charset="0"/>
            </a:endParaRPr>
          </a:p>
        </p:txBody>
      </p:sp>
      <p:sp>
        <p:nvSpPr>
          <p:cNvPr id="3" name="2 Marcador de contenido"/>
          <p:cNvSpPr>
            <a:spLocks noGrp="1"/>
          </p:cNvSpPr>
          <p:nvPr>
            <p:ph idx="1"/>
          </p:nvPr>
        </p:nvSpPr>
        <p:spPr/>
        <p:txBody>
          <a:bodyPr>
            <a:normAutofit/>
          </a:bodyPr>
          <a:lstStyle/>
          <a:p>
            <a:r>
              <a:rPr lang="es-ES" sz="2400" b="1" dirty="0" smtClean="0"/>
              <a:t>1. </a:t>
            </a:r>
            <a:r>
              <a:rPr lang="es-ES" sz="2400" dirty="0" smtClean="0"/>
              <a:t>España se constituye en un Estado social y democrático de Derecho, que propugna como valores superiores de su ordenamiento jurídico la libertad, la justicia, la igualdad y el pluralismo político.</a:t>
            </a:r>
          </a:p>
          <a:p>
            <a:r>
              <a:rPr lang="es-ES" sz="2400" b="1" dirty="0" smtClean="0"/>
              <a:t>2. </a:t>
            </a:r>
            <a:r>
              <a:rPr lang="es-ES" sz="2400" dirty="0" smtClean="0"/>
              <a:t>La soberanía nacional reside en el pueblo español, del que emanan los poderes del Estado.</a:t>
            </a:r>
          </a:p>
          <a:p>
            <a:r>
              <a:rPr lang="es-ES" sz="2400" b="1" dirty="0" smtClean="0"/>
              <a:t>3. </a:t>
            </a:r>
            <a:r>
              <a:rPr lang="es-ES" sz="2400" dirty="0" smtClean="0"/>
              <a:t>La forma política del Estado español es la Monarquía parlamentaria</a:t>
            </a:r>
            <a:r>
              <a:rPr lang="es-ES" sz="2000" dirty="0" smtClean="0"/>
              <a:t>.</a:t>
            </a:r>
            <a:endParaRPr lang="es-ES" sz="2000" dirty="0"/>
          </a:p>
        </p:txBody>
      </p:sp>
    </p:spTree>
    <p:extLst>
      <p:ext uri="{BB962C8B-B14F-4D97-AF65-F5344CB8AC3E}">
        <p14:creationId xmlns:p14="http://schemas.microsoft.com/office/powerpoint/2010/main" val="10676528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755576" y="616713"/>
            <a:ext cx="7488832" cy="1015663"/>
          </a:xfrm>
          <a:prstGeom prst="rect">
            <a:avLst/>
          </a:prstGeom>
          <a:noFill/>
        </p:spPr>
        <p:txBody>
          <a:bodyPr wrap="square" rtlCol="0">
            <a:spAutoFit/>
          </a:bodyPr>
          <a:lstStyle/>
          <a:p>
            <a:r>
              <a:rPr lang="es-ES" sz="6000" dirty="0" smtClean="0">
                <a:latin typeface="AR DECODE" pitchFamily="2" charset="0"/>
              </a:rPr>
              <a:t>Articulo 2 </a:t>
            </a:r>
            <a:endParaRPr lang="es-ES" sz="6000" dirty="0">
              <a:latin typeface="AR DECODE" pitchFamily="2" charset="0"/>
            </a:endParaRPr>
          </a:p>
        </p:txBody>
      </p:sp>
      <p:sp>
        <p:nvSpPr>
          <p:cNvPr id="5" name="4 Rectángulo"/>
          <p:cNvSpPr/>
          <p:nvPr/>
        </p:nvSpPr>
        <p:spPr>
          <a:xfrm>
            <a:off x="794837" y="2132856"/>
            <a:ext cx="5958408" cy="3539430"/>
          </a:xfrm>
          <a:prstGeom prst="rect">
            <a:avLst/>
          </a:prstGeom>
        </p:spPr>
        <p:txBody>
          <a:bodyPr wrap="square">
            <a:spAutoFit/>
          </a:bodyPr>
          <a:lstStyle/>
          <a:p>
            <a:r>
              <a:rPr lang="es-ES" sz="2800" dirty="0" smtClean="0"/>
              <a:t>La Constitución se fundamenta en la indisoluble unidad de la Nación española, patria común e indivisible de todos los españoles, y reconoce y garantiza el derecho a la autonomía de las nacionalidades y regiones que la integran y la solidaridad entre todas ellas.</a:t>
            </a:r>
            <a:endParaRPr lang="es-ES" sz="2800" dirty="0"/>
          </a:p>
        </p:txBody>
      </p:sp>
    </p:spTree>
    <p:extLst>
      <p:ext uri="{BB962C8B-B14F-4D97-AF65-F5344CB8AC3E}">
        <p14:creationId xmlns:p14="http://schemas.microsoft.com/office/powerpoint/2010/main" val="29344950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27236" y="264561"/>
            <a:ext cx="7620000" cy="1143000"/>
          </a:xfrm>
        </p:spPr>
        <p:txBody>
          <a:bodyPr>
            <a:normAutofit/>
          </a:bodyPr>
          <a:lstStyle/>
          <a:p>
            <a:r>
              <a:rPr lang="es-ES" sz="6000" dirty="0" smtClean="0">
                <a:latin typeface="AR DECODE" pitchFamily="2" charset="0"/>
              </a:rPr>
              <a:t>Articulo 3 </a:t>
            </a:r>
            <a:endParaRPr lang="es-ES" sz="6000" dirty="0">
              <a:latin typeface="AR DECODE" pitchFamily="2" charset="0"/>
            </a:endParaRPr>
          </a:p>
        </p:txBody>
      </p:sp>
      <p:sp>
        <p:nvSpPr>
          <p:cNvPr id="3" name="2 Marcador de contenido"/>
          <p:cNvSpPr>
            <a:spLocks noGrp="1"/>
          </p:cNvSpPr>
          <p:nvPr>
            <p:ph idx="1"/>
          </p:nvPr>
        </p:nvSpPr>
        <p:spPr>
          <a:xfrm>
            <a:off x="457200" y="1628800"/>
            <a:ext cx="3106688" cy="4772000"/>
          </a:xfrm>
        </p:spPr>
        <p:txBody>
          <a:bodyPr>
            <a:normAutofit fontScale="85000" lnSpcReduction="20000"/>
          </a:bodyPr>
          <a:lstStyle/>
          <a:p>
            <a:r>
              <a:rPr lang="es-ES" b="1" dirty="0" smtClean="0"/>
              <a:t>1. </a:t>
            </a:r>
            <a:r>
              <a:rPr lang="es-ES" dirty="0" smtClean="0"/>
              <a:t>El castellano es la lengua española oficial del Estado. Todos los españoles tienen el deber de conocerla y el derecho a usarla.</a:t>
            </a:r>
          </a:p>
          <a:p>
            <a:r>
              <a:rPr lang="es-ES" b="1" dirty="0" smtClean="0"/>
              <a:t>2. </a:t>
            </a:r>
            <a:r>
              <a:rPr lang="es-ES" dirty="0" smtClean="0"/>
              <a:t>Las demás lenguas españolas serán también oficiales en las respectivas Comunidades Autónomas de acuerdo con sus Estatutos.</a:t>
            </a:r>
          </a:p>
          <a:p>
            <a:r>
              <a:rPr lang="es-ES" b="1" dirty="0" smtClean="0"/>
              <a:t>3. </a:t>
            </a:r>
            <a:r>
              <a:rPr lang="es-ES" dirty="0" smtClean="0"/>
              <a:t>La riqueza de las distintas modalidades lingüísticas de España es un patrimonio cultural que será objeto de especial respeto y protección.</a:t>
            </a:r>
            <a:endParaRPr lang="es-ES"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35896" y="2132856"/>
            <a:ext cx="4511340" cy="3528392"/>
          </a:xfrm>
          <a:prstGeom prst="rect">
            <a:avLst/>
          </a:prstGeom>
        </p:spPr>
      </p:pic>
      <p:sp>
        <p:nvSpPr>
          <p:cNvPr id="5" name="4 CuadroTexto"/>
          <p:cNvSpPr txBox="1"/>
          <p:nvPr/>
        </p:nvSpPr>
        <p:spPr>
          <a:xfrm>
            <a:off x="5436096" y="3702456"/>
            <a:ext cx="1512168" cy="461665"/>
          </a:xfrm>
          <a:prstGeom prst="rect">
            <a:avLst/>
          </a:prstGeom>
          <a:noFill/>
        </p:spPr>
        <p:txBody>
          <a:bodyPr wrap="square" rtlCol="0">
            <a:spAutoFit/>
          </a:bodyPr>
          <a:lstStyle/>
          <a:p>
            <a:r>
              <a:rPr lang="es-ES" sz="2400" dirty="0" smtClean="0"/>
              <a:t>ESPAÑOL</a:t>
            </a:r>
            <a:r>
              <a:rPr lang="es-ES" dirty="0" smtClean="0"/>
              <a:t> </a:t>
            </a:r>
            <a:endParaRPr lang="es-ES" dirty="0"/>
          </a:p>
        </p:txBody>
      </p:sp>
      <p:sp>
        <p:nvSpPr>
          <p:cNvPr id="6" name="5 CuadroTexto"/>
          <p:cNvSpPr txBox="1"/>
          <p:nvPr/>
        </p:nvSpPr>
        <p:spPr>
          <a:xfrm>
            <a:off x="4572000" y="2492896"/>
            <a:ext cx="720080" cy="261610"/>
          </a:xfrm>
          <a:prstGeom prst="rect">
            <a:avLst/>
          </a:prstGeom>
          <a:noFill/>
        </p:spPr>
        <p:txBody>
          <a:bodyPr wrap="square" rtlCol="0">
            <a:spAutoFit/>
          </a:bodyPr>
          <a:lstStyle/>
          <a:p>
            <a:r>
              <a:rPr lang="es-ES" sz="1100" dirty="0" smtClean="0"/>
              <a:t>GALLEGO</a:t>
            </a:r>
            <a:endParaRPr lang="es-ES" sz="1100" dirty="0"/>
          </a:p>
        </p:txBody>
      </p:sp>
      <p:sp>
        <p:nvSpPr>
          <p:cNvPr id="7" name="6 CuadroTexto"/>
          <p:cNvSpPr txBox="1"/>
          <p:nvPr/>
        </p:nvSpPr>
        <p:spPr>
          <a:xfrm>
            <a:off x="6660232" y="2623701"/>
            <a:ext cx="1368152" cy="369332"/>
          </a:xfrm>
          <a:prstGeom prst="rect">
            <a:avLst/>
          </a:prstGeom>
          <a:noFill/>
        </p:spPr>
        <p:txBody>
          <a:bodyPr wrap="square" rtlCol="0">
            <a:spAutoFit/>
          </a:bodyPr>
          <a:lstStyle/>
          <a:p>
            <a:r>
              <a:rPr lang="es-ES" sz="1200" dirty="0" smtClean="0"/>
              <a:t>CATALÁN</a:t>
            </a:r>
            <a:r>
              <a:rPr lang="es-ES" dirty="0" smtClean="0"/>
              <a:t> </a:t>
            </a:r>
            <a:endParaRPr lang="es-ES" dirty="0"/>
          </a:p>
        </p:txBody>
      </p:sp>
      <p:sp>
        <p:nvSpPr>
          <p:cNvPr id="8" name="7 CuadroTexto"/>
          <p:cNvSpPr txBox="1"/>
          <p:nvPr/>
        </p:nvSpPr>
        <p:spPr>
          <a:xfrm>
            <a:off x="5886146" y="2236400"/>
            <a:ext cx="612068" cy="276999"/>
          </a:xfrm>
          <a:prstGeom prst="rect">
            <a:avLst/>
          </a:prstGeom>
          <a:noFill/>
        </p:spPr>
        <p:txBody>
          <a:bodyPr wrap="square" rtlCol="0">
            <a:spAutoFit/>
          </a:bodyPr>
          <a:lstStyle/>
          <a:p>
            <a:r>
              <a:rPr lang="es-ES" sz="1200" dirty="0" smtClean="0"/>
              <a:t>VASCO</a:t>
            </a:r>
            <a:endParaRPr lang="es-ES" sz="1200" dirty="0"/>
          </a:p>
        </p:txBody>
      </p:sp>
    </p:spTree>
    <p:extLst>
      <p:ext uri="{BB962C8B-B14F-4D97-AF65-F5344CB8AC3E}">
        <p14:creationId xmlns:p14="http://schemas.microsoft.com/office/powerpoint/2010/main" val="25505714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6000" dirty="0" smtClean="0">
                <a:latin typeface="AR DECODE" pitchFamily="2" charset="0"/>
              </a:rPr>
              <a:t>Articulo 4 </a:t>
            </a:r>
            <a:endParaRPr lang="es-ES" sz="6000" dirty="0">
              <a:latin typeface="AR DECODE" pitchFamily="2" charset="0"/>
            </a:endParaRPr>
          </a:p>
        </p:txBody>
      </p:sp>
      <p:sp>
        <p:nvSpPr>
          <p:cNvPr id="3" name="2 Marcador de contenido"/>
          <p:cNvSpPr>
            <a:spLocks noGrp="1"/>
          </p:cNvSpPr>
          <p:nvPr>
            <p:ph idx="1"/>
          </p:nvPr>
        </p:nvSpPr>
        <p:spPr>
          <a:xfrm>
            <a:off x="457200" y="1556792"/>
            <a:ext cx="3178696" cy="4844008"/>
          </a:xfrm>
        </p:spPr>
        <p:txBody>
          <a:bodyPr>
            <a:normAutofit fontScale="92500" lnSpcReduction="10000"/>
          </a:bodyPr>
          <a:lstStyle/>
          <a:p>
            <a:r>
              <a:rPr lang="es-ES" b="1" dirty="0" smtClean="0"/>
              <a:t>1. </a:t>
            </a:r>
            <a:r>
              <a:rPr lang="es-ES" dirty="0" smtClean="0"/>
              <a:t>La bandera de España está formada por tres franjas horizontales, roja, amarilla y roja, siendo la amarilla de doble anchura que cada una de las rojas.</a:t>
            </a:r>
          </a:p>
          <a:p>
            <a:r>
              <a:rPr lang="es-ES" b="1" dirty="0" smtClean="0"/>
              <a:t>2. </a:t>
            </a:r>
            <a:r>
              <a:rPr lang="es-ES" dirty="0" smtClean="0"/>
              <a:t>Los Estatutos podrán reconocer banderas y enseñas propias de las Comunidades Autónomas. Estas se utilizarán junto a la bandera de España en sus edificios públicos y en sus actos oficiales.</a:t>
            </a:r>
            <a:endParaRPr lang="es-ES"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12386" y="1052736"/>
            <a:ext cx="3234538" cy="1818172"/>
          </a:xfrm>
          <a:prstGeom prst="rect">
            <a:avLst/>
          </a:prstGeom>
        </p:spPr>
      </p:pic>
      <p:pic>
        <p:nvPicPr>
          <p:cNvPr id="5" name="4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67944" y="3284984"/>
            <a:ext cx="3806566" cy="2694434"/>
          </a:xfrm>
          <a:prstGeom prst="rect">
            <a:avLst/>
          </a:prstGeom>
        </p:spPr>
      </p:pic>
    </p:spTree>
    <p:extLst>
      <p:ext uri="{BB962C8B-B14F-4D97-AF65-F5344CB8AC3E}">
        <p14:creationId xmlns:p14="http://schemas.microsoft.com/office/powerpoint/2010/main" val="9654604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883445" y="332656"/>
            <a:ext cx="2530624" cy="1143000"/>
          </a:xfrm>
        </p:spPr>
        <p:txBody>
          <a:bodyPr>
            <a:normAutofit/>
          </a:bodyPr>
          <a:lstStyle/>
          <a:p>
            <a:r>
              <a:rPr lang="es-ES" sz="6000" dirty="0" smtClean="0">
                <a:latin typeface="AR DECODE" pitchFamily="2" charset="0"/>
              </a:rPr>
              <a:t>Articulo 5 </a:t>
            </a:r>
            <a:endParaRPr lang="es-ES" sz="6000" dirty="0">
              <a:latin typeface="AR DECODE" pitchFamily="2" charset="0"/>
            </a:endParaRPr>
          </a:p>
        </p:txBody>
      </p:sp>
      <p:sp>
        <p:nvSpPr>
          <p:cNvPr id="3" name="2 Marcador de contenido"/>
          <p:cNvSpPr>
            <a:spLocks noGrp="1"/>
          </p:cNvSpPr>
          <p:nvPr>
            <p:ph idx="1"/>
          </p:nvPr>
        </p:nvSpPr>
        <p:spPr/>
        <p:txBody>
          <a:bodyPr>
            <a:normAutofit/>
          </a:bodyPr>
          <a:lstStyle/>
          <a:p>
            <a:pPr marL="114300" lvl="0" indent="0">
              <a:buNone/>
            </a:pPr>
            <a:r>
              <a:rPr lang="es-ES" sz="2400" dirty="0" smtClean="0">
                <a:solidFill>
                  <a:prstClr val="black"/>
                </a:solidFill>
              </a:rPr>
              <a:t>             La capital del Estado es la villa de Madrid.</a:t>
            </a:r>
            <a:endParaRPr lang="es-ES" sz="2400" dirty="0">
              <a:solidFill>
                <a:prstClr val="black"/>
              </a:solidFill>
            </a:endParaRP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75656" y="2426428"/>
            <a:ext cx="5549071" cy="3712833"/>
          </a:xfrm>
          <a:prstGeom prst="rect">
            <a:avLst/>
          </a:prstGeom>
        </p:spPr>
      </p:pic>
    </p:spTree>
    <p:extLst>
      <p:ext uri="{BB962C8B-B14F-4D97-AF65-F5344CB8AC3E}">
        <p14:creationId xmlns:p14="http://schemas.microsoft.com/office/powerpoint/2010/main" val="17764426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6000" dirty="0" smtClean="0">
                <a:latin typeface="AR DECODE" pitchFamily="2" charset="0"/>
              </a:rPr>
              <a:t>Articulo 36 </a:t>
            </a:r>
            <a:endParaRPr lang="es-ES" sz="6000" dirty="0">
              <a:latin typeface="AR DECODE" pitchFamily="2" charset="0"/>
            </a:endParaRPr>
          </a:p>
        </p:txBody>
      </p:sp>
      <p:sp>
        <p:nvSpPr>
          <p:cNvPr id="3" name="2 Marcador de contenido"/>
          <p:cNvSpPr>
            <a:spLocks noGrp="1"/>
          </p:cNvSpPr>
          <p:nvPr>
            <p:ph idx="1"/>
          </p:nvPr>
        </p:nvSpPr>
        <p:spPr/>
        <p:txBody>
          <a:bodyPr/>
          <a:lstStyle/>
          <a:p>
            <a:r>
              <a:rPr lang="es-ES" dirty="0" smtClean="0"/>
              <a:t>La ley regulará las peculiaridades propias del régimen jurídico de los Colegios Profesionales y el ejercicio de las profesiones tituladas. La estructura interna y el funcionamiento de los Colegios deberán ser democráticos.</a:t>
            </a:r>
            <a:endParaRPr lang="es-ES"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95936" y="3140968"/>
            <a:ext cx="4104456" cy="3102205"/>
          </a:xfrm>
          <a:prstGeom prst="rect">
            <a:avLst/>
          </a:prstGeom>
        </p:spPr>
      </p:pic>
      <p:pic>
        <p:nvPicPr>
          <p:cNvPr id="5" name="4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1560" y="3666798"/>
            <a:ext cx="2841043" cy="2016224"/>
          </a:xfrm>
          <a:prstGeom prst="rect">
            <a:avLst/>
          </a:prstGeom>
        </p:spPr>
      </p:pic>
    </p:spTree>
    <p:extLst>
      <p:ext uri="{BB962C8B-B14F-4D97-AF65-F5344CB8AC3E}">
        <p14:creationId xmlns:p14="http://schemas.microsoft.com/office/powerpoint/2010/main" val="22601958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979712" y="260648"/>
            <a:ext cx="3960440" cy="1107996"/>
          </a:xfrm>
          <a:prstGeom prst="rect">
            <a:avLst/>
          </a:prstGeom>
          <a:noFill/>
        </p:spPr>
        <p:txBody>
          <a:bodyPr wrap="square" rtlCol="0">
            <a:spAutoFit/>
          </a:bodyPr>
          <a:lstStyle/>
          <a:p>
            <a:r>
              <a:rPr lang="es-ES" sz="6600" dirty="0" smtClean="0"/>
              <a:t>  </a:t>
            </a:r>
            <a:r>
              <a:rPr lang="es-ES" sz="6600" dirty="0" smtClean="0">
                <a:latin typeface="AR DECODE" pitchFamily="2" charset="0"/>
              </a:rPr>
              <a:t>Articulo 37 </a:t>
            </a:r>
            <a:endParaRPr lang="es-ES" sz="6600" dirty="0">
              <a:latin typeface="AR DECODE" pitchFamily="2" charset="0"/>
            </a:endParaRPr>
          </a:p>
        </p:txBody>
      </p:sp>
      <p:sp>
        <p:nvSpPr>
          <p:cNvPr id="3" name="2 Rectángulo"/>
          <p:cNvSpPr/>
          <p:nvPr/>
        </p:nvSpPr>
        <p:spPr>
          <a:xfrm>
            <a:off x="827584" y="1556792"/>
            <a:ext cx="6984776" cy="2554545"/>
          </a:xfrm>
          <a:prstGeom prst="rect">
            <a:avLst/>
          </a:prstGeom>
        </p:spPr>
        <p:txBody>
          <a:bodyPr wrap="square">
            <a:spAutoFit/>
          </a:bodyPr>
          <a:lstStyle/>
          <a:p>
            <a:r>
              <a:rPr lang="es-ES" sz="2000" b="1" dirty="0" smtClean="0"/>
              <a:t>1. </a:t>
            </a:r>
            <a:r>
              <a:rPr lang="es-ES" sz="2000" dirty="0" smtClean="0"/>
              <a:t>La ley garantizará el derecho a la negociación colectiva laboral entre los representantes de los trabajadores y empresarios, así como la fuerza vinculante de los convenios.</a:t>
            </a:r>
          </a:p>
          <a:p>
            <a:r>
              <a:rPr lang="es-ES" sz="2000" b="1" dirty="0" smtClean="0"/>
              <a:t>2. </a:t>
            </a:r>
            <a:r>
              <a:rPr lang="es-ES" sz="2000" dirty="0" smtClean="0"/>
              <a:t>Se reconoce el derecho de los trabajadores y empresarios a adoptar medidas de conflicto colectivo. La ley que regule el ejercicio de este derecho, sin perjuicio de las limitaciones que pueda establecer, incluirá las garantías precisas para asegurar el funcionamiento de los servicios esenciales de la comunidad.</a:t>
            </a:r>
            <a:endParaRPr lang="es-ES" sz="2000"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85126" y="4316753"/>
            <a:ext cx="3069692" cy="2299306"/>
          </a:xfrm>
          <a:prstGeom prst="rect">
            <a:avLst/>
          </a:prstGeom>
        </p:spPr>
      </p:pic>
    </p:spTree>
    <p:extLst>
      <p:ext uri="{BB962C8B-B14F-4D97-AF65-F5344CB8AC3E}">
        <p14:creationId xmlns:p14="http://schemas.microsoft.com/office/powerpoint/2010/main" val="16573863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411760" y="692696"/>
            <a:ext cx="4212468" cy="1015663"/>
          </a:xfrm>
          <a:prstGeom prst="rect">
            <a:avLst/>
          </a:prstGeom>
          <a:noFill/>
        </p:spPr>
        <p:txBody>
          <a:bodyPr wrap="square" rtlCol="0">
            <a:spAutoFit/>
          </a:bodyPr>
          <a:lstStyle/>
          <a:p>
            <a:r>
              <a:rPr lang="es-ES" sz="6000" dirty="0" smtClean="0">
                <a:latin typeface="AR DECODE" pitchFamily="2" charset="0"/>
              </a:rPr>
              <a:t>Articulo 38 </a:t>
            </a:r>
            <a:endParaRPr lang="es-ES" sz="6000" dirty="0">
              <a:latin typeface="AR DECODE" pitchFamily="2" charset="0"/>
            </a:endParaRPr>
          </a:p>
        </p:txBody>
      </p:sp>
      <p:sp>
        <p:nvSpPr>
          <p:cNvPr id="3" name="2 Rectángulo"/>
          <p:cNvSpPr/>
          <p:nvPr/>
        </p:nvSpPr>
        <p:spPr>
          <a:xfrm>
            <a:off x="683568" y="2551837"/>
            <a:ext cx="7200800" cy="2677656"/>
          </a:xfrm>
          <a:prstGeom prst="rect">
            <a:avLst/>
          </a:prstGeom>
        </p:spPr>
        <p:txBody>
          <a:bodyPr wrap="square">
            <a:spAutoFit/>
          </a:bodyPr>
          <a:lstStyle/>
          <a:p>
            <a:r>
              <a:rPr lang="es-ES" sz="2800" dirty="0" smtClean="0"/>
              <a:t>Se reconoce la libertad de empresa en el marco de la economía de mercado. Los poderes públicos garantizan y protegen su ejercicio y la defensa de la productividad, de acuerdo con las exigencias de la economía general y, en su caso, de la planificación</a:t>
            </a:r>
            <a:r>
              <a:rPr lang="es-ES" dirty="0" smtClean="0"/>
              <a:t>.</a:t>
            </a:r>
            <a:endParaRPr lang="es-ES" dirty="0"/>
          </a:p>
        </p:txBody>
      </p:sp>
    </p:spTree>
    <p:extLst>
      <p:ext uri="{BB962C8B-B14F-4D97-AF65-F5344CB8AC3E}">
        <p14:creationId xmlns:p14="http://schemas.microsoft.com/office/powerpoint/2010/main" val="118415074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yacencia">
  <a:themeElements>
    <a:clrScheme name="Adyacencia">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yacencia">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95</TotalTime>
  <Words>730</Words>
  <Application>Microsoft Office PowerPoint</Application>
  <PresentationFormat>Presentación en pantalla (4:3)</PresentationFormat>
  <Paragraphs>37</Paragraphs>
  <Slides>11</Slides>
  <Notes>0</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Adyacencia</vt:lpstr>
      <vt:lpstr>    Introducción </vt:lpstr>
      <vt:lpstr>Articulo 1 </vt:lpstr>
      <vt:lpstr>Presentación de PowerPoint</vt:lpstr>
      <vt:lpstr>Articulo 3 </vt:lpstr>
      <vt:lpstr>Articulo 4 </vt:lpstr>
      <vt:lpstr>Articulo 5 </vt:lpstr>
      <vt:lpstr>Articulo 36 </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Introducción</dc:title>
  <dc:creator>Mireia</dc:creator>
  <cp:lastModifiedBy>Mireia</cp:lastModifiedBy>
  <cp:revision>9</cp:revision>
  <dcterms:created xsi:type="dcterms:W3CDTF">2014-12-03T19:08:53Z</dcterms:created>
  <dcterms:modified xsi:type="dcterms:W3CDTF">2014-12-03T20:43:58Z</dcterms:modified>
</cp:coreProperties>
</file>